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5" r:id="rId50"/>
    <p:sldId id="304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884937B-ECF4-42F7-8924-FEB695D6F807}" type="datetime1">
              <a:rPr lang="pl-PL" smtClean="0"/>
              <a:pPr lvl="0"/>
              <a:t>04.04.2025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pPr lvl="0"/>
            <a:fld id="{80E48587-D7FE-4C7D-9B96-0D4F48139B9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261963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F72D1987-4868-42DA-B60A-8616ED94C231}" type="datetime1">
              <a:rPr lang="pl-PL" smtClean="0"/>
              <a:pPr lvl="0"/>
              <a:t>04.04.2025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86CF4FD-F87F-4A12-8FED-AFAAC22996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9046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A542D0B-C5C4-4048-917D-A22D6DC8CB43}" type="datetime1">
              <a:rPr lang="pl-PL" smtClean="0"/>
              <a:pPr lvl="0"/>
              <a:t>04.04.2025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1BFB3B3-2EFA-40E5-8D2C-CBBA7CA873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824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5700CCA-F03C-45C2-9EB6-E281DD8D0F3A}" type="datetime1">
              <a:rPr lang="pl-PL" smtClean="0"/>
              <a:pPr lvl="0"/>
              <a:t>04.04.2025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30A21AA-334D-4E28-8B71-99D9120F04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674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pPr lvl="0"/>
            <a:fld id="{D9E05C79-8B71-4154-AB3D-FC392348E51B}" type="datetime1">
              <a:rPr lang="pl-PL" smtClean="0"/>
              <a:pPr lvl="0"/>
              <a:t>04.04.2025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pPr lvl="0"/>
            <a:endParaRPr lang="pl-PL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pPr lvl="0"/>
            <a:fld id="{247C35C3-C09B-4813-B3DB-C7C45DE943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850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8D8CCA0-155B-43C6-B5F3-0AAB0D49B19C}" type="datetime1">
              <a:rPr lang="pl-PL" smtClean="0"/>
              <a:pPr lvl="0"/>
              <a:t>04.04.2025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3EC249C-DD04-4C20-A601-064D73A68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666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89867FD-47E1-4B22-9907-0C8C320CAC30}" type="datetime1">
              <a:rPr lang="pl-PL" smtClean="0"/>
              <a:pPr lvl="0"/>
              <a:t>04.04.2025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4342F53-819F-4B0F-AC77-B218DCE7D9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6859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27E78E-FF9B-4224-94FC-2C5B367BF3E9}" type="datetime1">
              <a:rPr lang="pl-PL" smtClean="0"/>
              <a:pPr lvl="0"/>
              <a:t>04.04.2025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3E63D8-D272-4700-9DA8-EEAF11B971C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492427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A5F5929-3962-4CB1-8EAF-C22F3F42D836}" type="datetime1">
              <a:rPr lang="pl-PL" smtClean="0"/>
              <a:pPr lvl="0"/>
              <a:t>04.04.2025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40809C7-050C-4FEB-A1D2-8DB7793654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4263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F39850D-255E-4AED-A6D7-966B68C24F49}" type="datetime1">
              <a:rPr lang="pl-PL" smtClean="0"/>
              <a:pPr lvl="0"/>
              <a:t>04.04.2025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94B8B-DF94-4071-8FF0-EE16833124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604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68AD66B-93B0-4B63-8179-48F5764F3913}" type="datetime1">
              <a:rPr lang="pl-PL" smtClean="0"/>
              <a:pPr lvl="0"/>
              <a:t>04.04.2025</a:t>
            </a:fld>
            <a:endParaRPr lang="pl-PL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ACF5F48-1B18-4A86-8EBA-8C8AB86E97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310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 lvl="0"/>
            <a:fld id="{8CF4C384-0394-4223-967E-ED03093EDD17}" type="datetime1">
              <a:rPr lang="pl-PL" smtClean="0"/>
              <a:pPr lvl="0"/>
              <a:t>04.04.2025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lvl="0"/>
            <a:endParaRPr lang="pl-PL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fld id="{EB5708D0-1B83-4282-B4B6-47C2F1ECE4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137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569B56-4496-47D9-9E0A-7DAF1862CB55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 anchorCtr="1"/>
          <a:lstStyle/>
          <a:p>
            <a:pPr lvl="0" algn="ctr"/>
            <a:r>
              <a:rPr lang="pl-PL" dirty="0"/>
              <a:t>FAMILIADA</a:t>
            </a:r>
            <a:br>
              <a:rPr lang="pl-PL" dirty="0"/>
            </a:br>
            <a:r>
              <a:rPr lang="pl-PL" dirty="0"/>
              <a:t>SOPLICE - </a:t>
            </a:r>
            <a:r>
              <a:rPr lang="pl-PL" dirty="0" err="1"/>
              <a:t>hORESZKI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99A8348-5DA6-4F62-BA1E-EA869A677C7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713905" y="4468032"/>
            <a:ext cx="7891271" cy="1069848"/>
          </a:xfrm>
        </p:spPr>
        <p:txBody>
          <a:bodyPr/>
          <a:lstStyle/>
          <a:p>
            <a:pPr lvl="0"/>
            <a:r>
              <a:rPr lang="pl-PL" sz="4000" dirty="0">
                <a:latin typeface="Caladea" pitchFamily="18"/>
              </a:rPr>
              <a:t>czyli ostatnia, decydująca potyczka</a:t>
            </a:r>
          </a:p>
        </p:txBody>
      </p:sp>
      <p:pic>
        <p:nvPicPr>
          <p:cNvPr id="4" name="Picture 2" descr="Ilustracja">
            <a:extLst>
              <a:ext uri="{FF2B5EF4-FFF2-40B4-BE49-F238E27FC236}">
                <a16:creationId xmlns:a16="http://schemas.microsoft.com/office/drawing/2014/main" id="{1770D947-6A7C-414D-AF28-565314F239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820478" y="184498"/>
            <a:ext cx="1566778" cy="249545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pole tekstowe 3">
            <a:extLst>
              <a:ext uri="{FF2B5EF4-FFF2-40B4-BE49-F238E27FC236}">
                <a16:creationId xmlns:a16="http://schemas.microsoft.com/office/drawing/2014/main" id="{120C01CC-1983-467C-AFEA-C6AF063A10E6}"/>
              </a:ext>
            </a:extLst>
          </p:cNvPr>
          <p:cNvSpPr txBox="1"/>
          <p:nvPr/>
        </p:nvSpPr>
        <p:spPr>
          <a:xfrm>
            <a:off x="959196" y="6345140"/>
            <a:ext cx="5979517" cy="230831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900" b="0" i="0" u="none" strike="noStrike" kern="1200" cap="none" spc="0" baseline="0">
                <a:solidFill>
                  <a:srgbClr val="000000"/>
                </a:solidFill>
                <a:uFillTx/>
                <a:latin typeface="Rockwell"/>
              </a:rPr>
              <a:t>Grafika strony tytułowej od: domena publiczna, https://commons.wikimedia.org/w/index.php?curid=435556 </a:t>
            </a:r>
          </a:p>
        </p:txBody>
      </p:sp>
      <p:pic>
        <p:nvPicPr>
          <p:cNvPr id="6" name="Obraz 11">
            <a:extLst>
              <a:ext uri="{FF2B5EF4-FFF2-40B4-BE49-F238E27FC236}">
                <a16:creationId xmlns:a16="http://schemas.microsoft.com/office/drawing/2014/main" id="{E8AA77B5-A1F3-4E1C-8624-6B6A06A17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8236" y="4069546"/>
            <a:ext cx="1138565" cy="113856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/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3. Tadeusz przyjeżdża </a:t>
            </a:r>
            <a:b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do Soplicowa, wchodzi  </a:t>
            </a:r>
            <a:b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do domu i widzi…</a:t>
            </a:r>
            <a:endParaRPr lang="pl-PL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8279831" cy="507831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</a:t>
            </a:r>
            <a:r>
              <a:rPr lang="pl-PL" sz="28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brazy z historycznymi bohaterami</a:t>
            </a:r>
          </a:p>
          <a:p>
            <a:pPr marR="0" lvl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i zegar kurantowy.</a:t>
            </a:r>
            <a:endParaRPr lang="pl-PL" sz="2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obrazy z bohaterami historycznymi</a:t>
            </a:r>
          </a:p>
          <a:p>
            <a:pPr marR="0" lvl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i </a:t>
            </a:r>
            <a:r>
              <a:rPr lang="pl-PL" sz="28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alkowę.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obrazy z historycznymi bohaterami</a:t>
            </a:r>
          </a:p>
          <a:p>
            <a:pPr lvl="0" defTabSz="457200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i wiszący zegar.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obrazy z historycznymi przedmiotami</a:t>
            </a:r>
          </a:p>
          <a:p>
            <a:pPr lvl="0" defTabSz="457200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i zegar kurantowy.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obrazy z historycznymi bohaterami</a:t>
            </a:r>
          </a:p>
          <a:p>
            <a:pPr lvl="0" defTabSz="457200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i zegar słoneczny.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4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258749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/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3. Tadeusz przyjeżdża </a:t>
            </a:r>
            <a:b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do Soplicowa, wchodzi  </a:t>
            </a:r>
            <a:b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do domu i widzi…</a:t>
            </a:r>
            <a:endParaRPr lang="pl-PL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8279831" cy="507831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457200" marR="0" lvl="0" indent="-4572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</a:t>
            </a:r>
            <a:r>
              <a:rPr lang="pl-PL" sz="2800" b="0" i="0" u="none" strike="noStrike" kern="1200" cap="none" spc="0" baseline="0" dirty="0">
                <a:solidFill>
                  <a:srgbClr val="00B05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brazy z historycznymi bohaterami</a:t>
            </a:r>
          </a:p>
          <a:p>
            <a:pPr marR="0" lvl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i zegar kurantowy.</a:t>
            </a:r>
            <a:endParaRPr lang="pl-PL" sz="2800" b="0" i="0" u="none" strike="noStrike" kern="1200" cap="none" spc="0" baseline="0" dirty="0">
              <a:solidFill>
                <a:srgbClr val="00B05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obrazy z bohaterami historycznymi</a:t>
            </a:r>
          </a:p>
          <a:p>
            <a:pPr marR="0" lvl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i </a:t>
            </a:r>
            <a:r>
              <a:rPr lang="pl-PL" sz="28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alkowę.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obrazy z historycznymi bohaterami</a:t>
            </a:r>
          </a:p>
          <a:p>
            <a:pPr lvl="0" defTabSz="457200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i zegar wiszący.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obrazy z historycznymi przedmiotami</a:t>
            </a:r>
          </a:p>
          <a:p>
            <a:pPr lvl="0" defTabSz="457200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i zegar kurantowy.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obrazy z historycznymi bohaterami</a:t>
            </a:r>
          </a:p>
          <a:p>
            <a:pPr lvl="0" defTabSz="457200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i zegar słoneczny.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4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052878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4. Jako pierwszy przywitał </a:t>
            </a:r>
            <a:b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Tadeusza…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1270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4. Jako pierwszy przywitał </a:t>
            </a:r>
            <a:b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Tadeusza…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7398179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Wojski Gerwazy.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Wojski </a:t>
            </a:r>
            <a:r>
              <a:rPr lang="pl-PL" sz="48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Hreczecha</a:t>
            </a: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Wojski Podkomorzy.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Wojski Soplica.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Wojski Horeszko.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489545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4. Jako pierwszy przywitał </a:t>
            </a:r>
            <a:b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Tadeusza…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7398179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Wojski Gerwazy.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685800" marR="0" lvl="0" indent="-6858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Wojski </a:t>
            </a:r>
            <a:r>
              <a:rPr lang="pl-PL" sz="4800" dirty="0" err="1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Hreczecha</a:t>
            </a:r>
            <a:r>
              <a:rPr lang="pl-PL" sz="4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  <a:endParaRPr lang="pl-PL" sz="4800" b="0" i="0" u="none" strike="noStrike" kern="1200" cap="none" spc="0" baseline="0" dirty="0">
              <a:solidFill>
                <a:srgbClr val="00B05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Wojski Podkomorzy.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Wojski Soplica.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Wojski Horeszko.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473626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5. W Soplicowie ludzie kończą pracę…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452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5. W Soplicowie ludzie kończą pracę…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8872942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jak wybije dwudziesta.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jak rozkaże Sędzia.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jak rozkaże Wojski.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jak się zmęczą.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jak zajdzie słońce.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715501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5. W Soplicowie ludzie kończą pracę…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8872942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jak wybije dwudziesta.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jak rozkaże Sędzia.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jak rozkaże Wojski.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jak się zmęczą.</a:t>
            </a:r>
          </a:p>
          <a:p>
            <a:pPr marL="685800" lvl="0" indent="-685800" defTabSz="457200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jak zajdzie słońce.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075036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 fontScale="90000"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6.Na początku hrabia planował,</a:t>
            </a:r>
            <a:b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że zamek…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0878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 fontScale="90000"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6.Na początku hrabia planował,</a:t>
            </a:r>
            <a:b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że zamek…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10716395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sprzeda drogo Soplicom.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wynajmie tanio Dobrzyńskim.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wyremontuje i wynajmie.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odda według ugody Soplicom.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zburzy, a ziemię sprzeda.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178533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D2E57F-8518-40FF-9B9E-657FA5E785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129984"/>
          </a:xfrm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 anchorCtr="1">
            <a:normAutofit/>
          </a:bodyPr>
          <a:lstStyle/>
          <a:p>
            <a:pPr lvl="0" algn="ctr"/>
            <a:r>
              <a:rPr lang="pl-PL" sz="6600" dirty="0">
                <a:latin typeface="Caladea" pitchFamily="18"/>
              </a:rPr>
              <a:t>Zasady gry</a:t>
            </a:r>
            <a:endParaRPr lang="pl-PL" sz="6600" dirty="0">
              <a:latin typeface="Rockwell"/>
            </a:endParaRPr>
          </a:p>
        </p:txBody>
      </p:sp>
      <p:sp>
        <p:nvSpPr>
          <p:cNvPr id="3" name="pole tekstowe 6">
            <a:extLst>
              <a:ext uri="{FF2B5EF4-FFF2-40B4-BE49-F238E27FC236}">
                <a16:creationId xmlns:a16="http://schemas.microsoft.com/office/drawing/2014/main" id="{225A25D5-D80C-470F-BC7E-E378B8010B32}"/>
              </a:ext>
            </a:extLst>
          </p:cNvPr>
          <p:cNvSpPr txBox="1"/>
          <p:nvPr/>
        </p:nvSpPr>
        <p:spPr>
          <a:xfrm>
            <a:off x="294481" y="1810464"/>
            <a:ext cx="11211724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Do pierwszego pytania przystępują wytypowani przedstawiciele rodzin (po jednym).</a:t>
            </a:r>
          </a:p>
          <a:p>
            <a:pPr marR="0" lvl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Podchodzą do prowadzącego, słuchają pytania i jak najszybciej przyciskają brzęczyk. </a:t>
            </a:r>
          </a:p>
          <a:p>
            <a:pPr marR="0" lvl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Ten, kto to zrobi jako pierwszy, ma prawo odpowiedzieć na pytanie, ale jeszcze </a:t>
            </a:r>
          </a:p>
          <a:p>
            <a:pPr marR="0" lvl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dirty="0">
                <a:solidFill>
                  <a:srgbClr val="000000"/>
                </a:solidFill>
                <a:latin typeface="Liberation Mono" pitchFamily="49"/>
                <a:cs typeface="Liberation Mono" pitchFamily="49"/>
              </a:rPr>
              <a:t>bez podpowiedzi na slajdzie</a:t>
            </a: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Jeśli odpowie prawidłowo, kolejne pytanie przechodzi automatycznie na jego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drużynę. Jeśli nie odpowie poprawnie, pytanie przechodzi automatycznie na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drużynę przeciwną. Przejmująca drużyna widzi już slajd z możliwymi odpowiedziami,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może jednak otrzymać tylko 5 punktów. </a:t>
            </a:r>
          </a:p>
          <a:p>
            <a:pPr marL="285750" marR="0" lvl="0" indent="-2857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  Za poprawną, nieprzejętą odpowiedź rodzina uzyskuje 10 punktów.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Jeśli drużyna nie odpowie poprawnie, rodzina przeciwna może przejąć pytanie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za połowę punktów (ale nie musi). Gdy rodziny nie znają odpowiedzi, prowadzący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dirty="0">
                <a:solidFill>
                  <a:srgbClr val="000000"/>
                </a:solidFill>
                <a:latin typeface="Liberation Mono" pitchFamily="49"/>
                <a:cs typeface="Liberation Mono" pitchFamily="49"/>
              </a:rPr>
              <a:t>pokazuje odpowiedź (oczywiście, nikt nie otrzymuje punktów).</a:t>
            </a:r>
            <a:endParaRPr lang="pl-PL" sz="1600" b="0" i="0" u="none" strike="noStrike" kern="1200" cap="none" spc="0" baseline="0" dirty="0">
              <a:solidFill>
                <a:srgbClr val="000000"/>
              </a:solidFill>
              <a:uFillTx/>
              <a:latin typeface="Liberation Mono" pitchFamily="49"/>
              <a:cs typeface="Liberation Mono" pitchFamily="49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Przy kolejnym pytaniu wracamy do procedury początkowej (przedstawiciele,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pytanie „startowe”, brzęczyk, odpowiedź, prawo do odpowiedzi na kolejne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pytanie, ewentualne przechwycenie pytania). 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Zwycięska drużyna ma prawo wyboru poza losowaniem postaci i potrawy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 z ”Pana Tadeusza”, które będą prezentowane na wieczerzy zamkowej.</a:t>
            </a:r>
          </a:p>
          <a:p>
            <a:pPr marL="285750" marR="0" lvl="0" indent="-2857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itchFamily="49"/>
                <a:cs typeface="Liberation Mono" pitchFamily="49"/>
              </a:rPr>
              <a:t>  Przed indywidualną odpowiedzią przy brzęczyku można się zastanawiać maks</a:t>
            </a:r>
            <a:r>
              <a:rPr lang="pl-PL" sz="1600" dirty="0">
                <a:solidFill>
                  <a:srgbClr val="000000"/>
                </a:solidFill>
                <a:latin typeface="Liberation Mono" pitchFamily="49"/>
                <a:cs typeface="Liberation Mono" pitchFamily="49"/>
              </a:rPr>
              <a:t>. 15 sekund.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dirty="0">
                <a:solidFill>
                  <a:srgbClr val="000000"/>
                </a:solidFill>
                <a:latin typeface="Liberation Mono" pitchFamily="49"/>
                <a:cs typeface="Liberation Mono" pitchFamily="49"/>
              </a:rPr>
              <a:t>Grupa przed odpowiedzią może się naradzać maksymalnie 1 minutę.</a:t>
            </a:r>
            <a:endParaRPr lang="pl-PL" sz="1600" b="0" i="0" u="none" strike="noStrike" kern="1200" cap="none" spc="0" baseline="0" dirty="0">
              <a:solidFill>
                <a:srgbClr val="000000"/>
              </a:solidFill>
              <a:uFillTx/>
              <a:latin typeface="Liberation Mono" pitchFamily="49"/>
              <a:cs typeface="Liberation Mono" pitchFamily="49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81DADCB-C3CB-4F1F-93A5-8A5F1FA757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 fontScale="90000"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6.Na początku hrabia planował,</a:t>
            </a:r>
            <a:b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że zamek…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10831811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sprzeda drogo Horeszkom.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wynajmie tanio Dobrzyńskim.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wyremontuje i sprzeda.</a:t>
            </a:r>
          </a:p>
          <a:p>
            <a:pPr marL="685800" lvl="0" indent="-685800" defTabSz="457200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odda według ugody Soplicom.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należy zburzyć.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521405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7.Gerwazego nazywano…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98117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7.Gerwazego nazywano…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9979014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Półkozicem</a:t>
            </a: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i Wąsalem.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Rębajło i Wąsalem.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Wojewodą i Mopanku.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Klucznikiem i </a:t>
            </a:r>
            <a:r>
              <a:rPr lang="pl-PL" sz="48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Półkozicem</a:t>
            </a: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Klucznikiem i Wojewodą.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868339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7.Gerwazego nazywano…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10094430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Półkozicem</a:t>
            </a: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i Wąsalem.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Rębajło i Wąsalem.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Wojewodą i Mopanku.</a:t>
            </a:r>
          </a:p>
          <a:p>
            <a:pPr marL="685800" lvl="0" indent="-685800" defTabSz="457200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Klucznikiem i </a:t>
            </a:r>
            <a:r>
              <a:rPr lang="pl-PL" sz="4800" dirty="0" err="1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Półkozicem</a:t>
            </a:r>
            <a:r>
              <a:rPr lang="pl-PL" sz="4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Klucznikiem i Wojewodą.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5335992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8. Gerwazy był…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4019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8. Gerwazy był…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8872942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służącym Hrabiego.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ostatnim Horeszką.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służącym Stolnika.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ostatnim Soplicą.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służącym Dobrzyńskich.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264311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8. Gerwazy był…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8872942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służącym Hrabiego.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ostatnim Horeszką.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685800" lvl="0" indent="-685800" defTabSz="457200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służącym Stolnika.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ostatnim Soplicą.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służącym Dobrzyńskich.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5245645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9. Karczmy przy drodze należą do…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7580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9. Karczmy przy drodze należą do…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9979014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Jankiela i Soplicy.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Jankiela i Stolnika.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Sopliców i Horeszków.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Dobrzyńskich i Sopliców.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Horeszków i Dobrzyńskich.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4018841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9. Karczmy przy drodze należą do…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24868"/>
            <a:ext cx="9979014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Jankiela i Soplicy.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Jankiela i Stolnika.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685800" lvl="0" indent="-685800" defTabSz="457200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Sopliców i Horeszków.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Dobrzyńskich i Soplicy.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Horeszków i Dobrzyńskich.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506472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/>
          <a:lstStyle/>
          <a:p>
            <a:pPr lvl="0"/>
            <a:r>
              <a:rPr lang="pl-PL" sz="3600" dirty="0">
                <a:latin typeface="Caladea" pitchFamily="18"/>
              </a:rPr>
              <a:t>1. Fragment tytułu „we dwunastu księgach wierszem” ma sugerować, że </a:t>
            </a:r>
            <a:endParaRPr lang="pl-PL" dirty="0">
              <a:latin typeface="Rockwell"/>
            </a:endParaRPr>
          </a:p>
        </p:txBody>
      </p:sp>
      <p:pic>
        <p:nvPicPr>
          <p:cNvPr id="3" name="Picture 2" descr="Ilustracja">
            <a:extLst>
              <a:ext uri="{FF2B5EF4-FFF2-40B4-BE49-F238E27FC236}">
                <a16:creationId xmlns:a16="http://schemas.microsoft.com/office/drawing/2014/main" id="{80A01C6D-6E0A-4444-8D43-54749E9DCB1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484537" y="2297128"/>
            <a:ext cx="2544418" cy="405256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10. Niedźwiedzia zastrzelił…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30889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10. Niedźwiedzia zabił…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576972" y="2271382"/>
            <a:ext cx="11453777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Robak ze strzelby Gerwazego.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Asesor ze swojej strzelby.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Rejent ze strzelby Asesora.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Tadeusz ze strzelby Stolnika.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Hrabia ze strzelby Gerwazego.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2598655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4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10. Niedźwiedzia zabił…</a:t>
            </a:r>
            <a:endParaRPr lang="pl-PL" sz="48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576972" y="2271382"/>
            <a:ext cx="11453777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685800" marR="0" lvl="0" indent="-6858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Robak ze strzelby Gerwazego.</a:t>
            </a:r>
            <a:endParaRPr lang="pl-PL" sz="4800" b="0" i="0" u="none" strike="noStrike" kern="1200" cap="none" spc="0" baseline="0" dirty="0">
              <a:solidFill>
                <a:srgbClr val="00B05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Asesor ze swojej strzelby.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Rejent ze strzelby Asesora.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Tadeusz ze strzelby Stolnika.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Hrabia ze strzelby Gerwazego.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3997772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11. największych problemów po bitwie </a:t>
            </a:r>
            <a:r>
              <a:rPr lang="pl-PL" sz="3600" dirty="0" err="1">
                <a:latin typeface="Liberation Mono" panose="02070409020205020404" pitchFamily="49" charset="0"/>
                <a:cs typeface="Liberation Mono" panose="02070409020205020404" pitchFamily="49" charset="0"/>
              </a:rPr>
              <a:t>polacy</a:t>
            </a:r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 spodziewali się ze strony…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08465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11. największych problemów po bitwie </a:t>
            </a:r>
            <a:r>
              <a:rPr lang="pl-PL" sz="4000" dirty="0" err="1">
                <a:latin typeface="Liberation Mono" panose="02070409020205020404" pitchFamily="49" charset="0"/>
                <a:cs typeface="Liberation Mono" panose="02070409020205020404" pitchFamily="49" charset="0"/>
              </a:rPr>
              <a:t>polacy</a:t>
            </a:r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 spodziewali się ze strony…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576972" y="2271382"/>
            <a:ext cx="8135560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kapitana </a:t>
            </a:r>
            <a:r>
              <a:rPr lang="pl-PL" sz="48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Rykowa</a:t>
            </a: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majora </a:t>
            </a:r>
            <a:r>
              <a:rPr lang="pl-PL" sz="48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Płuta</a:t>
            </a: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księdza Robaka.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Maćka Dobrzyńskiego.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Hrabiego Horeszki.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5891869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11. największych problemów po bitwie </a:t>
            </a:r>
            <a:r>
              <a:rPr lang="pl-PL" sz="4000" dirty="0" err="1">
                <a:latin typeface="Liberation Mono" panose="02070409020205020404" pitchFamily="49" charset="0"/>
                <a:cs typeface="Liberation Mono" panose="02070409020205020404" pitchFamily="49" charset="0"/>
              </a:rPr>
              <a:t>polacy</a:t>
            </a:r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 spodziewali się ze strony…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333685"/>
            <a:ext cx="8135560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kapitana </a:t>
            </a:r>
            <a:r>
              <a:rPr lang="pl-PL" sz="48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Rykowa</a:t>
            </a: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685800" marR="0" lvl="0" indent="-6858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majora </a:t>
            </a:r>
            <a:r>
              <a:rPr lang="pl-PL" sz="4800" dirty="0" err="1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Płuta</a:t>
            </a:r>
            <a:r>
              <a:rPr lang="pl-PL" sz="4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  <a:endParaRPr lang="pl-PL" sz="4800" b="0" i="0" u="none" strike="noStrike" kern="1200" cap="none" spc="0" baseline="0" dirty="0">
              <a:solidFill>
                <a:srgbClr val="00B05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księdza Robaka.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Maćka Dobrzyńskiego.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Hrabiego Horeszki.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272324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12. Ze spowiedzi Jacka wynika, że ożenił się…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42249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12. Ze spowiedzi Jacka wynika, że ożenił się…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900822" y="2223757"/>
            <a:ext cx="8872942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 przypadkową kobietą.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 córką Stolnika.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 Ewą.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 ciocią Zosi.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 córką Sędziego.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835859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12. Ze spowiedzi Jacka wynika, że ożenił się…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900822" y="2223757"/>
            <a:ext cx="898835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685800" marR="0" lvl="0" indent="-6858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 przypadkową kobietą.</a:t>
            </a:r>
            <a:endParaRPr lang="pl-PL" sz="4800" b="0" i="0" u="none" strike="noStrike" kern="1200" cap="none" spc="0" baseline="0" dirty="0">
              <a:solidFill>
                <a:srgbClr val="00B05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 córką Stolnika.</a:t>
            </a: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 Ewą.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 ciocią Zosi.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 córką Sędziego.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747425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13.Po wiadomości, że Tadeusz musi wyjechać, Zosia podarowuje mu…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789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/>
          <a:lstStyle/>
          <a:p>
            <a:pPr lvl="0"/>
            <a:r>
              <a:rPr lang="pl-PL" sz="3600" dirty="0">
                <a:latin typeface="Caladea" pitchFamily="18"/>
              </a:rPr>
              <a:t>1. Fragment tytułu „we dwunastu księgach wierszem” ma sugerować, że </a:t>
            </a:r>
            <a:endParaRPr lang="pl-PL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436753"/>
            <a:ext cx="10570522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utwór jest wierszem.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utwór jest powieścią.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utwór jest obszerny.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utwór jest epopeją.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utwór jest pisany sylabowcem.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4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13.Po wiadomości, że Tadeusz musi wyjechać, Zosia podarowuje mu…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89046" y="2307647"/>
            <a:ext cx="11841703" cy="39087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kokardę i obrazek </a:t>
            </a: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św.Genowefy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</a:t>
            </a:r>
            <a:r>
              <a:rPr lang="pl-PL" sz="400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brazek </a:t>
            </a: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św.Genowefy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i ołtarzyk.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kokardę i </a:t>
            </a: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relikwijarzyk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relikwijarzyk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i ołtarzyk.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relikwijarzyk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i obrazek </a:t>
            </a: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św.Genowefy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2886675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13.Po wiadomości, że Tadeusz musi wyjechać, Zosia podarowuje mu…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75148" y="2567706"/>
            <a:ext cx="11841703" cy="39087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kokardę i obrazek </a:t>
            </a: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św.Genowefy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Obrazek </a:t>
            </a: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św.Genowefy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i ołtarzyk.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kokardę i </a:t>
            </a: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relikwijarzyk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relikwijarzyk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i ołtarzyk.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 err="1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relikwijarzyk</a:t>
            </a:r>
            <a:r>
              <a:rPr lang="pl-PL" sz="40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i obrazek </a:t>
            </a:r>
            <a:r>
              <a:rPr lang="pl-PL" sz="4000" dirty="0" err="1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św.Genowefy</a:t>
            </a:r>
            <a:r>
              <a:rPr lang="pl-PL" sz="40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1795092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14.Kiedy Gerwazy dowiaduje się, że ksiądz Robak to Jacek Soplica…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4997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14.Kiedy Gerwazy dowiaduje się, że ksiądz Robak to Jacek Soplica…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89046" y="2307647"/>
            <a:ext cx="12149480" cy="39087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jest wściekły i zabija Jacka.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jest wzburzony i wychodzi.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jest poruszony i słucha dalej.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jest obojętny, bo wiedział wcześniej.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jest wzburzony i krzyczy.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0161332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14.Kiedy Gerwazy dowiaduje się, że ksiądz Robak to Jacek Soplica…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89046" y="2307647"/>
            <a:ext cx="12149480" cy="39087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jest wściekły i zabija Jacka.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jest wzburzony i wychodzi.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jest poruszony i słucha dalej.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jest obojętny, bo wiedział wcześniej.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jest wzburzony i krzyczy.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7865399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15.Jeśli chodzi o prawdę związaną </a:t>
            </a:r>
            <a:b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z czarną polewką, to…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38863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15.Jeśli chodzi o prawdę związaną z czarną polewką, to…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89046" y="2307647"/>
            <a:ext cx="11841703" cy="39087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nigdy jej nie podano Jackowi.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to zupa, którą lubił Stolnik.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jest przyczyną zajazdu.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to zupa z czarnych jagód.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 ten sposób Stolnik odrzucił Jacka.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3592040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15.Jeśli chodzi o prawdę związaną z czarną polewką, to…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89046" y="2307647"/>
            <a:ext cx="11841703" cy="39087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nigdy jej nie podano Jackowi.</a:t>
            </a:r>
            <a:endParaRPr lang="pl-PL" sz="4000" b="0" i="0" u="none" strike="noStrike" kern="1200" cap="none" spc="0" baseline="0" dirty="0">
              <a:solidFill>
                <a:srgbClr val="00B05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to </a:t>
            </a: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zupa,którą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lubił Stolnik.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jest przyczyną zajazdu.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staropolska zupa z czarnych jagód.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 ten sposób Stolnik odrzucił Jacka.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4370980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17.Jacek nie poprosił o rękę </a:t>
            </a:r>
            <a:r>
              <a:rPr lang="pl-PL" sz="3600" dirty="0" err="1">
                <a:latin typeface="Liberation Mono" panose="02070409020205020404" pitchFamily="49" charset="0"/>
                <a:cs typeface="Liberation Mono" panose="02070409020205020404" pitchFamily="49" charset="0"/>
              </a:rPr>
              <a:t>ewy</a:t>
            </a:r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, bo…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06462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17.Jacek nie poprosił o rękę </a:t>
            </a:r>
            <a:r>
              <a:rPr lang="pl-PL" sz="4000" dirty="0" err="1">
                <a:latin typeface="Liberation Mono" panose="02070409020205020404" pitchFamily="49" charset="0"/>
                <a:cs typeface="Liberation Mono" panose="02070409020205020404" pitchFamily="49" charset="0"/>
              </a:rPr>
              <a:t>ewy</a:t>
            </a:r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, bo…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89046" y="2307647"/>
            <a:ext cx="11533927" cy="39087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miał </a:t>
            </a: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wątpliwości,czy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Ewa go kocha.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nie zdążył, bo Stolnik umarł.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Ewa mu </a:t>
            </a: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powiedziała,że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kocha innego.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bał się odrzucenia.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Kasztelanic go ubiegł.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60118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64A635-6FDD-421C-96F3-D9DE7430B3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/>
          <a:lstStyle/>
          <a:p>
            <a:pPr lvl="0"/>
            <a:r>
              <a:rPr lang="pl-PL" sz="3600" dirty="0">
                <a:latin typeface="Caladea" pitchFamily="18"/>
              </a:rPr>
              <a:t>1. Fragment tytułu „we dwunastu księgach wierszem” ma sugerować, że </a:t>
            </a:r>
            <a:endParaRPr lang="pl-PL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638A642E-6D12-4AC0-A6C3-1711F256C9D6}"/>
              </a:ext>
            </a:extLst>
          </p:cNvPr>
          <p:cNvSpPr txBox="1"/>
          <p:nvPr/>
        </p:nvSpPr>
        <p:spPr>
          <a:xfrm>
            <a:off x="889968" y="2453228"/>
            <a:ext cx="10570522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utwór jest wierszem.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utwór jest powieścią.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utwór jest obszerny.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b="0" i="0" u="none" strike="noStrike" kern="1200" cap="none" spc="0" baseline="0" dirty="0">
                <a:solidFill>
                  <a:srgbClr val="00B05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utwór jest epopeją.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utwór jest pisany sylabowcem.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4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1CB1D7A7-D911-40D3-A6E9-0272F79C9D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17.Jacek nie poprosił o rękę </a:t>
            </a:r>
            <a:r>
              <a:rPr lang="pl-PL" sz="4000" dirty="0" err="1">
                <a:latin typeface="Liberation Mono" panose="02070409020205020404" pitchFamily="49" charset="0"/>
                <a:cs typeface="Liberation Mono" panose="02070409020205020404" pitchFamily="49" charset="0"/>
              </a:rPr>
              <a:t>ewy</a:t>
            </a:r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, bo…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89046" y="2307647"/>
            <a:ext cx="11533927" cy="39087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miał </a:t>
            </a: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wątpliwości,czy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Ewa go kocha.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nie zdążył, bo Stolnik umarł.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Ewa mu </a:t>
            </a:r>
            <a:r>
              <a:rPr lang="pl-PL" sz="40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powiedziała,że</a:t>
            </a: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kocha innego.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bał się odrzucenia.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Kasztelanic go ubiegł.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26888525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18.Jacek zabił stolnika, bo…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2576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18.Jacek zabił stolnika, bo…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307647"/>
            <a:ext cx="8456161" cy="39087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był w zmowie z Moskalami.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Stolik pierwszy strzelił.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pomylił go z kimś.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nie opanował emocji.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Stolnik był zdrajcą.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99493619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18.Jacek zabił stolnika, bo…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388840"/>
            <a:ext cx="8456161" cy="39087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był w zmowie z Moskalami.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Stolik pierwszy strzelił.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pomylił go z kimś.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nie opanował emocji.</a:t>
            </a:r>
          </a:p>
          <a:p>
            <a:pPr marL="571500" indent="-5715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Stolnik był zdrajcą.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6759541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85710" y="476394"/>
            <a:ext cx="10058400" cy="1609344"/>
          </a:xfrm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19.Kiedy Stolnik umierał…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283814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19.Kiedy Stolnik umierał…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307647"/>
            <a:ext cx="9071714" cy="39087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nikt tego nie widział.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Soplica poprzysiągł zemstę.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wyspowiadał się z grzechów.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poprosił o pomszczenie go.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przebaczył swojemu zabójcy.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53877672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19.Kiedy Stolnik umierał…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307647"/>
            <a:ext cx="9071714" cy="39087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nikt tego nie widział.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Soplica poprzysiągł zemstę.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wyspowiadał się z grzechów.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poprosił o pomszczenie go.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przebaczył swojemu zabójcy.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77215383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85710" y="476394"/>
            <a:ext cx="10058400" cy="1609344"/>
          </a:xfrm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20.W roku 1812 do Soplicowa przybyli…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5128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20.W roku 1812 do Soplicowa przybyli…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350365" y="2546544"/>
            <a:ext cx="11287064" cy="298543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książę Józef Poniatowski i generał Jan Dąbrowski.</a:t>
            </a:r>
            <a:endParaRPr lang="pl-PL" sz="2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Napoleon Bonaparte i generał Jan Dąbrowski.</a:t>
            </a:r>
            <a:endParaRPr lang="pl-PL" sz="2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książę Józef Poniatowski i Napoleon Bonaparte.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Napoleon Bonaparte i generał Kniaziewicz.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książę Józef Poniatowski i Tadeusz Kościuszko.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59858061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20.W roku 1812 do Soplicowa przybyli…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350365" y="2546544"/>
            <a:ext cx="11171648" cy="298543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457200" marR="0" lvl="0" indent="-4572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książę Józef Poniatowski i generał Jan Dąbrowski.</a:t>
            </a:r>
            <a:endParaRPr lang="pl-PL" sz="2800" b="0" i="0" u="none" strike="noStrike" kern="1200" cap="none" spc="0" baseline="0" dirty="0">
              <a:solidFill>
                <a:srgbClr val="00B05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Napoleon Bonaparte i generał Jan Dąbrowski.</a:t>
            </a:r>
            <a:endParaRPr lang="pl-PL" sz="2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książę Józef Poniatowski i Napoleon Bonaparte.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Napoleon Bonaparte i generał Kniaziewicz.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książę Józef Poniatowski i Tadeusz Kościuszko.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988514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/>
          <a:lstStyle/>
          <a:p>
            <a:pPr lvl="0" algn="ctr"/>
            <a:r>
              <a:rPr lang="pl-PL" dirty="0">
                <a:latin typeface="Liberation Mono" panose="02070409020205020404" pitchFamily="49" charset="0"/>
                <a:cs typeface="Liberation Mono" panose="02070409020205020404" pitchFamily="49" charset="0"/>
              </a:rPr>
              <a:t>2. narrator </a:t>
            </a:r>
            <a:br>
              <a:rPr lang="pl-PL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dirty="0">
                <a:latin typeface="Liberation Mono" panose="02070409020205020404" pitchFamily="49" charset="0"/>
                <a:cs typeface="Liberation Mono" panose="02070409020205020404" pitchFamily="49" charset="0"/>
              </a:rPr>
              <a:t>w Inwokacji zwraca się…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297417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85710" y="476394"/>
            <a:ext cx="10058400" cy="1609344"/>
          </a:xfrm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21.Podczas uczty Zosia i Tadeusz…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96750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21.Podczas uczty Zosia </a:t>
            </a:r>
            <a:b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i Tadeusz…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350365" y="2546544"/>
            <a:ext cx="11129970" cy="329320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2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jedli, chodząc, bo częstowali włościan.</a:t>
            </a:r>
            <a:endParaRPr lang="pl-PL" sz="32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2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usiedli razem, bo nie chcieli się rozstać.</a:t>
            </a:r>
            <a:endParaRPr lang="pl-PL" sz="32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2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rozmawiali, bo niezbyt się bawili.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2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jedli, ale głównie rozmawiali.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2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rozmawiali głównie z Jankielem.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69123726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21.Podczas uczty Zosia </a:t>
            </a:r>
            <a:b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i Tadeusz…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350365" y="2546544"/>
            <a:ext cx="11129970" cy="329320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457200" marR="0" lvl="0" indent="-4572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2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jedli, chodząc, bo częstowali włościan.</a:t>
            </a:r>
            <a:endParaRPr lang="pl-PL" sz="3200" b="0" i="0" u="none" strike="noStrike" kern="1200" cap="none" spc="0" baseline="0" dirty="0">
              <a:solidFill>
                <a:srgbClr val="00B05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2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usiedli razem, bo nie chcieli się rozstać.</a:t>
            </a:r>
            <a:endParaRPr lang="pl-PL" sz="32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2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rozmawiali, bo niezbyt się bawili.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2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jedli, ale głównie rozmawiali.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2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rozmawiali głównie z Jankielem.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8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56668201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85710" y="476394"/>
            <a:ext cx="10058400" cy="1609344"/>
          </a:xfrm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22.Podczas uczty Gerwazy swój scyzoryk…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110624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22.Podczas uczty Gerwazy swój scyzoryk…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350365" y="2546544"/>
            <a:ext cx="11841703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podarował generałowi Dąbrowskiemu.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podarował generałowi Kniaziewiczowi.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podarował księciu Poniatowskiemu.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podarował Sędziemu Soplicy.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podarował Woźnemu Protazemu.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50059020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22.Podczas uczty Gerwazy swój scyzoryk…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350365" y="2546544"/>
            <a:ext cx="11841703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podarował generałowi Dąbrowskiemu.</a:t>
            </a: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podarował generałowi Kniaziewiczowi.</a:t>
            </a:r>
            <a:endParaRPr lang="pl-PL" sz="4000" b="0" i="0" u="none" strike="noStrike" kern="1200" cap="none" spc="0" baseline="0" dirty="0">
              <a:solidFill>
                <a:srgbClr val="00B05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podarował księciu Poniatowskiemu.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podarował Sędziemu Soplicy.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0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podarował Woźnemu Protazemu.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55846116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85710" y="476394"/>
            <a:ext cx="10058400" cy="1609344"/>
          </a:xfrm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23.Podczas uczty ogłoszono zaręczyny…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65239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23.Podczas uczty ogłoszono zaręczyny…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55646"/>
            <a:ext cx="8776762" cy="5016758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trzech par: Zosi i Tadeusza, Rejenta </a:t>
            </a:r>
          </a:p>
          <a:p>
            <a:pPr marR="0" lvl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 i Telimeny, Sędziego i </a:t>
            </a:r>
            <a:r>
              <a:rPr lang="pl-PL" sz="28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Hreczeszanki</a:t>
            </a: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 </a:t>
            </a:r>
            <a:endParaRPr lang="pl-PL" sz="2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dwóch par: Zosi i Tadeusza, Rejenta </a:t>
            </a:r>
          </a:p>
          <a:p>
            <a:pPr marR="0" lvl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 i Telimeny.</a:t>
            </a:r>
            <a:endParaRPr lang="pl-PL" sz="2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trzech par: Zosi i Tadeusza, Rejenta </a:t>
            </a:r>
          </a:p>
          <a:p>
            <a:pPr lvl="0" defTabSz="457200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 i Telimeny, Asesora i Podkomorzanki.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dwóch par: Zosi i Tadeusza, Asesora </a:t>
            </a:r>
          </a:p>
          <a:p>
            <a:pPr lvl="0" defTabSz="457200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  i </a:t>
            </a:r>
            <a:r>
              <a:rPr lang="pl-PL" sz="2800" dirty="0" err="1">
                <a:latin typeface="Liberation Mono" panose="02070409020205020404" pitchFamily="49" charset="0"/>
                <a:cs typeface="Liberation Mono" panose="02070409020205020404" pitchFamily="49" charset="0"/>
              </a:rPr>
              <a:t>Hreczeszanki</a:t>
            </a:r>
            <a:r>
              <a:rPr lang="pl-PL" sz="2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trzech par: Zosi i Tadeusza, Rejenta </a:t>
            </a:r>
          </a:p>
          <a:p>
            <a:pPr lvl="0" defTabSz="457200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 i Telimeny, Asesora i córki Wojskiego.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41526148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23.Podczas uczty ogłoszono zaręczyny…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55646"/>
            <a:ext cx="8776762" cy="5016758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trzech par: Zosi i Tadeusza, Rejenta </a:t>
            </a:r>
          </a:p>
          <a:p>
            <a:pPr marR="0" lvl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 i Telimeny, Sędziego i </a:t>
            </a:r>
            <a:r>
              <a:rPr lang="pl-PL" sz="2800" dirty="0" err="1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Hreczeszanki</a:t>
            </a: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. </a:t>
            </a:r>
            <a:endParaRPr lang="pl-PL" sz="2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dwóch par: Zosi i Tadeusza, Rejenta </a:t>
            </a:r>
          </a:p>
          <a:p>
            <a:pPr marR="0" lvl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 i Telimeny.</a:t>
            </a:r>
            <a:endParaRPr lang="pl-PL" sz="28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trzech par: Zosi i Tadeusza, Rejenta </a:t>
            </a:r>
          </a:p>
          <a:p>
            <a:pPr lvl="0" defTabSz="457200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 i Telimeny, Asesora i Podkomorzanki.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dwóch par: Zosi i Tadeusza, Asesora </a:t>
            </a:r>
          </a:p>
          <a:p>
            <a:pPr lvl="0" defTabSz="457200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  i </a:t>
            </a:r>
            <a:r>
              <a:rPr lang="pl-PL" sz="2800" dirty="0" err="1">
                <a:latin typeface="Liberation Mono" panose="02070409020205020404" pitchFamily="49" charset="0"/>
                <a:cs typeface="Liberation Mono" panose="02070409020205020404" pitchFamily="49" charset="0"/>
              </a:rPr>
              <a:t>Hreczeszanki</a:t>
            </a:r>
            <a:r>
              <a:rPr lang="pl-PL" sz="28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.</a:t>
            </a:r>
          </a:p>
          <a:p>
            <a:pPr marL="457200" lvl="0" indent="-457200" defTabSz="457200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trzech par: Zosi i Tadeusza, Rejenta </a:t>
            </a:r>
          </a:p>
          <a:p>
            <a:pPr lvl="0" defTabSz="457200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8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  i Telimeny, Asesora i córki Wojskiego.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0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53665649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85710" y="476394"/>
            <a:ext cx="10058400" cy="1609344"/>
          </a:xfrm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24.W pierwszej parze poloneza tańczyli…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084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/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2. narrator </a:t>
            </a:r>
            <a:b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w Inwokacji zwraca się…</a:t>
            </a:r>
            <a:endParaRPr lang="pl-PL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436753"/>
            <a:ext cx="1023228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</a:t>
            </a: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o ojczyzny.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</a:t>
            </a: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o ojczyzny i Matki Boskiej.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</a:t>
            </a: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o matki.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</a:t>
            </a: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o przyrody ojczystej.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</a:t>
            </a: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o „pól malowanych”.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4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9375014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24.W pierwszej parze poloneza tańczyli…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55646"/>
            <a:ext cx="7188186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Zosia i Tadeusz.</a:t>
            </a:r>
            <a:endParaRPr lang="pl-PL" sz="44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Zosia i Sędzia.</a:t>
            </a:r>
            <a:endParaRPr lang="pl-PL" sz="44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Zosia i Podkomorzy.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Zosia i Hrabia.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Zosia i Wojski.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4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59457168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Autofit/>
          </a:bodyPr>
          <a:lstStyle/>
          <a:p>
            <a:pPr lvl="0" algn="ctr"/>
            <a:r>
              <a:rPr lang="pl-PL" sz="4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24.W pierwszej parze poloneza tańczyli…</a:t>
            </a:r>
            <a:endParaRPr lang="pl-PL" sz="4000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255646"/>
            <a:ext cx="7188186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Zosia i Tadeusz.</a:t>
            </a:r>
            <a:endParaRPr lang="pl-PL" sz="44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Zosia i Sędzia.</a:t>
            </a:r>
            <a:endParaRPr lang="pl-PL" sz="4400" b="0" i="0" u="none" strike="noStrike" kern="1200" cap="none" spc="0" baseline="0" dirty="0">
              <a:solidFill>
                <a:srgbClr val="000000"/>
              </a:solidFill>
              <a:uFillTx/>
              <a:latin typeface="Liberation Mono" panose="02070409020205020404" pitchFamily="49" charset="0"/>
              <a:cs typeface="Liberation Mono" panose="02070409020205020404" pitchFamily="49" charset="0"/>
            </a:endParaRP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Zosia i Podkomorzy.</a:t>
            </a:r>
          </a:p>
          <a:p>
            <a:pPr marL="571500" lvl="0" indent="-571500" defTabSz="457200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Zosia i Hrabia.</a:t>
            </a:r>
          </a:p>
          <a:p>
            <a:pPr marL="571500" lvl="0" indent="-571500" defTabSz="457200">
              <a:buSzPct val="100000"/>
              <a:buFont typeface="Wingdings" pitchFamily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Zosia i Wojski.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4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42222906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6800" y="2511140"/>
            <a:ext cx="10058400" cy="1609344"/>
          </a:xfrm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60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koniec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ytuł 1">
            <a:extLst>
              <a:ext uri="{FF2B5EF4-FFF2-40B4-BE49-F238E27FC236}">
                <a16:creationId xmlns:a16="http://schemas.microsoft.com/office/drawing/2014/main" id="{60C92891-71DA-45EF-A731-493CA489CDF9}"/>
              </a:ext>
            </a:extLst>
          </p:cNvPr>
          <p:cNvSpPr txBox="1">
            <a:spLocks/>
          </p:cNvSpPr>
          <p:nvPr/>
        </p:nvSpPr>
        <p:spPr>
          <a:xfrm>
            <a:off x="2271584" y="4300151"/>
            <a:ext cx="7648832" cy="881449"/>
          </a:xfrm>
          <a:prstGeom prst="rect">
            <a:avLst/>
          </a:prstGeom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32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I bomba, a kto przegrał, ten…</a:t>
            </a:r>
          </a:p>
        </p:txBody>
      </p:sp>
    </p:spTree>
    <p:extLst>
      <p:ext uri="{BB962C8B-B14F-4D97-AF65-F5344CB8AC3E}">
        <p14:creationId xmlns:p14="http://schemas.microsoft.com/office/powerpoint/2010/main" val="2810756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2EECE-884A-42A9-A4E1-42F709BE3A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/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2. narrator </a:t>
            </a:r>
            <a:b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w Inwokacji zwraca się…</a:t>
            </a:r>
            <a:endParaRPr lang="pl-PL" dirty="0">
              <a:latin typeface="Rockwell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298814F5-8DD2-46D9-8A92-4228D580B1E2}"/>
              </a:ext>
            </a:extLst>
          </p:cNvPr>
          <p:cNvSpPr txBox="1"/>
          <p:nvPr/>
        </p:nvSpPr>
        <p:spPr>
          <a:xfrm>
            <a:off x="1069848" y="2436753"/>
            <a:ext cx="1023228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</a:t>
            </a: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o ojczyzny.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B05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</a:t>
            </a:r>
            <a:r>
              <a:rPr lang="pl-PL" sz="4400" b="0" i="0" u="none" strike="noStrike" kern="1200" cap="none" spc="0" baseline="0" dirty="0">
                <a:solidFill>
                  <a:srgbClr val="00B05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o ojczyzny i Matki Boskiej.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</a:t>
            </a: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o matki.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</a:t>
            </a: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o przyrody ojczystej.</a:t>
            </a:r>
          </a:p>
          <a:p>
            <a:pPr marL="571500" marR="0" lvl="0" indent="-5715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4400" dirty="0">
                <a:solidFill>
                  <a:srgbClr val="000000"/>
                </a:solidFill>
                <a:latin typeface="Liberation Mono" panose="02070409020205020404" pitchFamily="49" charset="0"/>
                <a:cs typeface="Liberation Mono" panose="02070409020205020404" pitchFamily="49" charset="0"/>
              </a:rPr>
              <a:t>d</a:t>
            </a:r>
            <a:r>
              <a:rPr lang="pl-PL" sz="4400" b="0" i="0" u="none" strike="noStrike" kern="1200" cap="none" spc="0" baseline="0" dirty="0">
                <a:solidFill>
                  <a:srgbClr val="000000"/>
                </a:solidFill>
                <a:uFillTx/>
                <a:latin typeface="Liberation Mono" panose="02070409020205020404" pitchFamily="49" charset="0"/>
                <a:cs typeface="Liberation Mono" panose="02070409020205020404" pitchFamily="49" charset="0"/>
              </a:rPr>
              <a:t>o „pól malowanych”.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4400" b="0" i="0" u="none" strike="noStrike" kern="1200" cap="none" spc="0" baseline="0" dirty="0">
              <a:solidFill>
                <a:srgbClr val="000000"/>
              </a:solidFill>
              <a:uFillTx/>
              <a:latin typeface="Rockwell"/>
            </a:endParaRP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09A3A560-45F1-46E0-8650-B7E4F9DB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405269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A2B0-B82B-4AC3-B4E5-26C309C59D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blipFill>
            <a:blip r:embed="rId2"/>
            <a:tile sx="60334" sy="59564" algn="tl"/>
          </a:blipFill>
          <a:ln w="6345" cap="flat">
            <a:solidFill>
              <a:srgbClr val="A28E6A"/>
            </a:solidFill>
            <a:prstDash val="solid"/>
          </a:ln>
        </p:spPr>
        <p:txBody>
          <a:bodyPr>
            <a:normAutofit/>
          </a:bodyPr>
          <a:lstStyle/>
          <a:p>
            <a:pPr lvl="0" algn="ctr"/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3. Tadeusz przyjeżdża </a:t>
            </a:r>
            <a:b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do Soplicowa, wchodzi  </a:t>
            </a:r>
            <a:b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</a:br>
            <a:r>
              <a:rPr lang="pl-PL" sz="3600" dirty="0">
                <a:latin typeface="Liberation Mono" panose="02070409020205020404" pitchFamily="49" charset="0"/>
                <a:cs typeface="Liberation Mono" panose="02070409020205020404" pitchFamily="49" charset="0"/>
              </a:rPr>
              <a:t>do domu i widzi…</a:t>
            </a:r>
          </a:p>
        </p:txBody>
      </p:sp>
      <p:pic>
        <p:nvPicPr>
          <p:cNvPr id="4" name="Obraz 11">
            <a:extLst>
              <a:ext uri="{FF2B5EF4-FFF2-40B4-BE49-F238E27FC236}">
                <a16:creationId xmlns:a16="http://schemas.microsoft.com/office/drawing/2014/main" id="{B235DE4F-F1C6-4913-B0B0-3D349CB0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110" y="5904283"/>
            <a:ext cx="786639" cy="786639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Znak Zapytania, Pytanie, Niepewny">
            <a:extLst>
              <a:ext uri="{FF2B5EF4-FFF2-40B4-BE49-F238E27FC236}">
                <a16:creationId xmlns:a16="http://schemas.microsoft.com/office/drawing/2014/main" id="{F4E37768-5E0D-41A2-9B9D-4619949FA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50" y="2307898"/>
            <a:ext cx="2472299" cy="43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6016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Drewniana czcionk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rewniana czcionk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rewniana czcionk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Drewniana czcionka</Template>
  <TotalTime>438</TotalTime>
  <Words>2107</Words>
  <Application>Microsoft Office PowerPoint</Application>
  <PresentationFormat>Panoramiczny</PresentationFormat>
  <Paragraphs>344</Paragraphs>
  <Slides>72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72</vt:i4>
      </vt:variant>
    </vt:vector>
  </HeadingPairs>
  <TitlesOfParts>
    <vt:vector size="78" baseType="lpstr">
      <vt:lpstr>Caladea</vt:lpstr>
      <vt:lpstr>Liberation Mono</vt:lpstr>
      <vt:lpstr>Rockwell</vt:lpstr>
      <vt:lpstr>Rockwell Condensed</vt:lpstr>
      <vt:lpstr>Wingdings</vt:lpstr>
      <vt:lpstr>Drewniana czcionka</vt:lpstr>
      <vt:lpstr>FAMILIADA SOPLICE - hORESZKI</vt:lpstr>
      <vt:lpstr>Zasady gry</vt:lpstr>
      <vt:lpstr>1. Fragment tytułu „we dwunastu księgach wierszem” ma sugerować, że </vt:lpstr>
      <vt:lpstr>1. Fragment tytułu „we dwunastu księgach wierszem” ma sugerować, że </vt:lpstr>
      <vt:lpstr>1. Fragment tytułu „we dwunastu księgach wierszem” ma sugerować, że </vt:lpstr>
      <vt:lpstr>2. narrator  w Inwokacji zwraca się…</vt:lpstr>
      <vt:lpstr>2. narrator  w Inwokacji zwraca się…</vt:lpstr>
      <vt:lpstr>2. narrator  w Inwokacji zwraca się…</vt:lpstr>
      <vt:lpstr>3. Tadeusz przyjeżdża  do Soplicowa, wchodzi   do domu i widzi…</vt:lpstr>
      <vt:lpstr>3. Tadeusz przyjeżdża  do Soplicowa, wchodzi   do domu i widzi…</vt:lpstr>
      <vt:lpstr>3. Tadeusz przyjeżdża  do Soplicowa, wchodzi   do domu i widzi…</vt:lpstr>
      <vt:lpstr>4. Jako pierwszy przywitał  Tadeusza…</vt:lpstr>
      <vt:lpstr>4. Jako pierwszy przywitał  Tadeusza…</vt:lpstr>
      <vt:lpstr>4. Jako pierwszy przywitał  Tadeusza…</vt:lpstr>
      <vt:lpstr>5. W Soplicowie ludzie kończą pracę…</vt:lpstr>
      <vt:lpstr>5. W Soplicowie ludzie kończą pracę…</vt:lpstr>
      <vt:lpstr>5. W Soplicowie ludzie kończą pracę…</vt:lpstr>
      <vt:lpstr>6.Na początku hrabia planował, że zamek…</vt:lpstr>
      <vt:lpstr>6.Na początku hrabia planował, że zamek…</vt:lpstr>
      <vt:lpstr>6.Na początku hrabia planował, że zamek…</vt:lpstr>
      <vt:lpstr>7.Gerwazego nazywano…</vt:lpstr>
      <vt:lpstr>7.Gerwazego nazywano…</vt:lpstr>
      <vt:lpstr>7.Gerwazego nazywano…</vt:lpstr>
      <vt:lpstr>8. Gerwazy był…</vt:lpstr>
      <vt:lpstr>8. Gerwazy był…</vt:lpstr>
      <vt:lpstr>8. Gerwazy był…</vt:lpstr>
      <vt:lpstr>9. Karczmy przy drodze należą do…</vt:lpstr>
      <vt:lpstr>9. Karczmy przy drodze należą do…</vt:lpstr>
      <vt:lpstr>9. Karczmy przy drodze należą do…</vt:lpstr>
      <vt:lpstr>10. Niedźwiedzia zastrzelił…</vt:lpstr>
      <vt:lpstr>10. Niedźwiedzia zabił…</vt:lpstr>
      <vt:lpstr>10. Niedźwiedzia zabił…</vt:lpstr>
      <vt:lpstr>11. największych problemów po bitwie polacy spodziewali się ze strony…</vt:lpstr>
      <vt:lpstr>11. największych problemów po bitwie polacy spodziewali się ze strony…</vt:lpstr>
      <vt:lpstr>11. największych problemów po bitwie polacy spodziewali się ze strony…</vt:lpstr>
      <vt:lpstr>12. Ze spowiedzi Jacka wynika, że ożenił się…</vt:lpstr>
      <vt:lpstr>12. Ze spowiedzi Jacka wynika, że ożenił się…</vt:lpstr>
      <vt:lpstr>12. Ze spowiedzi Jacka wynika, że ożenił się…</vt:lpstr>
      <vt:lpstr>13.Po wiadomości, że Tadeusz musi wyjechać, Zosia podarowuje mu…</vt:lpstr>
      <vt:lpstr>13.Po wiadomości, że Tadeusz musi wyjechać, Zosia podarowuje mu…</vt:lpstr>
      <vt:lpstr>13.Po wiadomości, że Tadeusz musi wyjechać, Zosia podarowuje mu…</vt:lpstr>
      <vt:lpstr>14.Kiedy Gerwazy dowiaduje się, że ksiądz Robak to Jacek Soplica…</vt:lpstr>
      <vt:lpstr>14.Kiedy Gerwazy dowiaduje się, że ksiądz Robak to Jacek Soplica…</vt:lpstr>
      <vt:lpstr>14.Kiedy Gerwazy dowiaduje się, że ksiądz Robak to Jacek Soplica…</vt:lpstr>
      <vt:lpstr>15.Jeśli chodzi o prawdę związaną  z czarną polewką, to…</vt:lpstr>
      <vt:lpstr>15.Jeśli chodzi o prawdę związaną z czarną polewką, to…</vt:lpstr>
      <vt:lpstr>15.Jeśli chodzi o prawdę związaną z czarną polewką, to…</vt:lpstr>
      <vt:lpstr>17.Jacek nie poprosił o rękę ewy, bo…</vt:lpstr>
      <vt:lpstr>17.Jacek nie poprosił o rękę ewy, bo…</vt:lpstr>
      <vt:lpstr>17.Jacek nie poprosił o rękę ewy, bo…</vt:lpstr>
      <vt:lpstr>18.Jacek zabił stolnika, bo…</vt:lpstr>
      <vt:lpstr>18.Jacek zabił stolnika, bo…</vt:lpstr>
      <vt:lpstr>18.Jacek zabił stolnika, bo…</vt:lpstr>
      <vt:lpstr>19.Kiedy Stolnik umierał…</vt:lpstr>
      <vt:lpstr>19.Kiedy Stolnik umierał…</vt:lpstr>
      <vt:lpstr>19.Kiedy Stolnik umierał…</vt:lpstr>
      <vt:lpstr>20.W roku 1812 do Soplicowa przybyli…</vt:lpstr>
      <vt:lpstr>20.W roku 1812 do Soplicowa przybyli…</vt:lpstr>
      <vt:lpstr>20.W roku 1812 do Soplicowa przybyli…</vt:lpstr>
      <vt:lpstr>21.Podczas uczty Zosia i Tadeusz…</vt:lpstr>
      <vt:lpstr>21.Podczas uczty Zosia  i Tadeusz…</vt:lpstr>
      <vt:lpstr>21.Podczas uczty Zosia  i Tadeusz…</vt:lpstr>
      <vt:lpstr>22.Podczas uczty Gerwazy swój scyzoryk…</vt:lpstr>
      <vt:lpstr>22.Podczas uczty Gerwazy swój scyzoryk…</vt:lpstr>
      <vt:lpstr>22.Podczas uczty Gerwazy swój scyzoryk…</vt:lpstr>
      <vt:lpstr>23.Podczas uczty ogłoszono zaręczyny…</vt:lpstr>
      <vt:lpstr>23.Podczas uczty ogłoszono zaręczyny…</vt:lpstr>
      <vt:lpstr>23.Podczas uczty ogłoszono zaręczyny…</vt:lpstr>
      <vt:lpstr>24.W pierwszej parze poloneza tańczyli…</vt:lpstr>
      <vt:lpstr>24.W pierwszej parze poloneza tańczyli…</vt:lpstr>
      <vt:lpstr>24.W pierwszej parze poloneza tańczyli…</vt:lpstr>
      <vt:lpstr>koniec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FAMILIADA SOPLICE - hORESZKI</dc:title>
  <dc:creator>Zofia Przystup</dc:creator>
  <cp:lastModifiedBy>Zofia Przystup</cp:lastModifiedBy>
  <cp:revision>60</cp:revision>
  <dcterms:created xsi:type="dcterms:W3CDTF">2025-03-22T16:37:33Z</dcterms:created>
  <dcterms:modified xsi:type="dcterms:W3CDTF">2025-04-04T17:32:10Z</dcterms:modified>
</cp:coreProperties>
</file>