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59" r:id="rId5"/>
    <p:sldId id="260" r:id="rId6"/>
    <p:sldId id="264" r:id="rId7"/>
    <p:sldId id="265" r:id="rId8"/>
    <p:sldId id="263" r:id="rId9"/>
    <p:sldId id="266" r:id="rId10"/>
    <p:sldId id="267" r:id="rId11"/>
    <p:sldId id="257" r:id="rId12"/>
    <p:sldId id="25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5145569-39D5-4B5A-B0B5-CBA8272D848E}" type="datetimeFigureOut">
              <a:rPr lang="pl-PL" smtClean="0"/>
              <a:pPr/>
              <a:t>19.11.2020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FA4730-AC66-4D79-BCEA-D1A5A3732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odreczniki/" TargetMode="External"/><Relationship Id="rId2" Type="http://schemas.openxmlformats.org/officeDocument/2006/relationships/hyperlink" Target="http://bnd.ibe.edu.pl/practice-page/14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iecodziennoscszkolna.blogspot.com/" TargetMode="External"/><Relationship Id="rId4" Type="http://schemas.openxmlformats.org/officeDocument/2006/relationships/hyperlink" Target="https://skokiporozum.blogspo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„Zemsta” Aleksandra FREDRY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Zofia Przystup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b="1" dirty="0" smtClean="0"/>
              <a:t>„Jeden ogień, drugi woda...”</a:t>
            </a:r>
            <a:endParaRPr lang="pl-PL" sz="2800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428736"/>
            <a:ext cx="226169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42844" y="3857628"/>
            <a:ext cx="3429024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Mieszkaniec drugiej połowy zamku, nienawidzący Rejenta, opiekun i stryj Klary</a:t>
            </a:r>
            <a:r>
              <a:rPr lang="pl-PL" dirty="0" smtClean="0"/>
              <a:t>.</a:t>
            </a:r>
          </a:p>
          <a:p>
            <a:pPr algn="ctr"/>
            <a:r>
              <a:rPr lang="pl-PL" dirty="0"/>
              <a:t>ż</a:t>
            </a:r>
            <a:r>
              <a:rPr lang="pl-PL" dirty="0" smtClean="0"/>
              <a:t>upan, kontusz, wysokie buty,</a:t>
            </a:r>
          </a:p>
          <a:p>
            <a:pPr algn="ctr"/>
            <a:r>
              <a:rPr lang="pl-PL" dirty="0"/>
              <a:t>w</a:t>
            </a:r>
            <a:r>
              <a:rPr lang="pl-PL" dirty="0" smtClean="0"/>
              <a:t>ysoki, tęgi</a:t>
            </a:r>
            <a:endParaRPr lang="pl-PL" dirty="0"/>
          </a:p>
        </p:txBody>
      </p:sp>
      <p:sp>
        <p:nvSpPr>
          <p:cNvPr id="7" name="Rounded Rectangle 6"/>
          <p:cNvSpPr/>
          <p:nvPr/>
        </p:nvSpPr>
        <p:spPr>
          <a:xfrm>
            <a:off x="5643538" y="3857628"/>
            <a:ext cx="3500462" cy="2428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Właściciel połowy zamku, zagorzały wróg Cześnika, ojciec Wacława. </a:t>
            </a:r>
            <a:endParaRPr lang="pl-PL" dirty="0" smtClean="0"/>
          </a:p>
          <a:p>
            <a:pPr algn="ctr"/>
            <a:r>
              <a:rPr lang="pl-PL" dirty="0"/>
              <a:t>ż</a:t>
            </a:r>
            <a:r>
              <a:rPr lang="pl-PL" dirty="0" smtClean="0"/>
              <a:t>upan, kontusz, wysokie buty</a:t>
            </a:r>
          </a:p>
          <a:p>
            <a:pPr algn="ctr"/>
            <a:r>
              <a:rPr lang="pl-PL" dirty="0"/>
              <a:t>d</a:t>
            </a:r>
            <a:r>
              <a:rPr lang="pl-PL" dirty="0" smtClean="0"/>
              <a:t>robny, jakby zasuszony</a:t>
            </a:r>
            <a:endParaRPr lang="pl-PL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142873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5500694" y="207167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500298" y="207167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42852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142852"/>
            <a:ext cx="1226352" cy="112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eft-Right Arrow Callout 12"/>
          <p:cNvSpPr/>
          <p:nvPr/>
        </p:nvSpPr>
        <p:spPr>
          <a:xfrm>
            <a:off x="3071802" y="3786190"/>
            <a:ext cx="2928958" cy="2357454"/>
          </a:xfrm>
          <a:prstGeom prst="leftRightArrowCallou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Znaczenie nazwisk – przypomnij sobie!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848851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2910" y="214290"/>
            <a:ext cx="7858180" cy="7143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Papkin – mistrz autopromocji </a:t>
            </a:r>
            <a:endParaRPr lang="pl-PL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prezentacji wykorzystałam zasoby: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http://bnd.ibe.edu.pl/practice-page/149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https://epodreczniki/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https://skokiporozum.blogspot.com/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https://niecodziennoscszkolna.blogspot.com/</a:t>
            </a: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epodreczniki.pl/portal/f/res-minimized/RnfSI1aggtfmD/8/1T6Nju2UfG4hdNxsRkGbEAwmtp9l38L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000240"/>
            <a:ext cx="7131069" cy="427864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142976" y="642918"/>
            <a:ext cx="6929486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Odrzykoń pod Krosnem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emsta: komedija w 4 aktach wiérszem. Reprint Źródło: Aleksander Fredro, Zemsta: komedija w 4 aktach wiérszem. Reprint, 1838, domena publiczna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817216"/>
            <a:ext cx="2857520" cy="4622884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814704">
            <a:off x="72332" y="1107721"/>
            <a:ext cx="3473584" cy="1029711"/>
          </a:xfrm>
          <a:prstGeom prst="rightArrow">
            <a:avLst>
              <a:gd name="adj1" fmla="val 72326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Powstała </a:t>
            </a:r>
            <a:r>
              <a:rPr lang="pl-PL" dirty="0"/>
              <a:t>w 1833 </a:t>
            </a:r>
            <a:r>
              <a:rPr lang="pl-PL" dirty="0" smtClean="0"/>
              <a:t>roku.</a:t>
            </a:r>
            <a:endParaRPr lang="pl-PL" dirty="0"/>
          </a:p>
        </p:txBody>
      </p:sp>
      <p:sp>
        <p:nvSpPr>
          <p:cNvPr id="6" name="Left Arrow 5"/>
          <p:cNvSpPr/>
          <p:nvPr/>
        </p:nvSpPr>
        <p:spPr>
          <a:xfrm rot="21036294">
            <a:off x="5713797" y="1065018"/>
            <a:ext cx="3338988" cy="139191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Nawiązuje </a:t>
            </a:r>
            <a:r>
              <a:rPr lang="pl-PL" dirty="0"/>
              <a:t>do autentycznego </a:t>
            </a:r>
            <a:r>
              <a:rPr lang="pl-PL" dirty="0" smtClean="0"/>
              <a:t>konfliktu.</a:t>
            </a:r>
            <a:endParaRPr lang="pl-PL" dirty="0"/>
          </a:p>
        </p:txBody>
      </p:sp>
      <p:sp>
        <p:nvSpPr>
          <p:cNvPr id="7" name="Left Arrow 6"/>
          <p:cNvSpPr/>
          <p:nvPr/>
        </p:nvSpPr>
        <p:spPr>
          <a:xfrm>
            <a:off x="5715008" y="2714620"/>
            <a:ext cx="3428992" cy="128588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</a:t>
            </a:r>
            <a:r>
              <a:rPr lang="pl-PL" dirty="0"/>
              <a:t> Odrzykoniu toczył się proces między </a:t>
            </a:r>
            <a:r>
              <a:rPr lang="pl-PL" dirty="0" smtClean="0"/>
              <a:t>sąsiadami.</a:t>
            </a:r>
            <a:endParaRPr lang="pl-PL" dirty="0"/>
          </a:p>
        </p:txBody>
      </p:sp>
      <p:sp>
        <p:nvSpPr>
          <p:cNvPr id="8" name="Isosceles Triangle 7"/>
          <p:cNvSpPr/>
          <p:nvPr/>
        </p:nvSpPr>
        <p:spPr>
          <a:xfrm>
            <a:off x="5857884" y="3714752"/>
            <a:ext cx="3286116" cy="114300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Piotr Firlej</a:t>
            </a:r>
          </a:p>
          <a:p>
            <a:pPr algn="ctr"/>
            <a:r>
              <a:rPr lang="pl-PL" dirty="0" smtClean="0"/>
              <a:t>Jan Skotnicki</a:t>
            </a:r>
            <a:endParaRPr lang="pl-PL" dirty="0"/>
          </a:p>
        </p:txBody>
      </p:sp>
      <p:sp>
        <p:nvSpPr>
          <p:cNvPr id="9" name="Flowchart: Merge 8"/>
          <p:cNvSpPr/>
          <p:nvPr/>
        </p:nvSpPr>
        <p:spPr>
          <a:xfrm>
            <a:off x="5500694" y="214290"/>
            <a:ext cx="3429024" cy="1214446"/>
          </a:xfrm>
          <a:prstGeom prst="flowChartMer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Konflikt </a:t>
            </a:r>
            <a:r>
              <a:rPr lang="pl-PL" dirty="0"/>
              <a:t>zakończył ślub </a:t>
            </a:r>
            <a:r>
              <a:rPr lang="pl-PL" dirty="0" smtClean="0"/>
              <a:t>dzieci.</a:t>
            </a:r>
            <a:endParaRPr lang="pl-PL" dirty="0"/>
          </a:p>
        </p:txBody>
      </p:sp>
      <p:sp>
        <p:nvSpPr>
          <p:cNvPr id="10" name="Right Arrow 9"/>
          <p:cNvSpPr/>
          <p:nvPr/>
        </p:nvSpPr>
        <p:spPr>
          <a:xfrm>
            <a:off x="0" y="2643182"/>
            <a:ext cx="3643306" cy="164307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W czasach zaborów słowo „zemsta” kojarzyło się z zemstą na wrogu.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142844" y="3929066"/>
            <a:ext cx="3929090" cy="1928826"/>
          </a:xfrm>
          <a:prstGeom prst="triangle">
            <a:avLst>
              <a:gd name="adj" fmla="val 502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Cenzura </a:t>
            </a:r>
            <a:r>
              <a:rPr lang="pl-PL" dirty="0"/>
              <a:t>narzuciła rozszerzenie </a:t>
            </a:r>
            <a:r>
              <a:rPr lang="pl-PL" dirty="0" smtClean="0"/>
              <a:t>tytułu.</a:t>
            </a:r>
            <a:endParaRPr lang="pl-PL" dirty="0"/>
          </a:p>
        </p:txBody>
      </p:sp>
      <p:pic>
        <p:nvPicPr>
          <p:cNvPr id="19460" name="Picture 4" descr="https://static.epodreczniki.pl/portal/f/res-minimized/R1bVbDI5wCS4B/8/LNqQsgJRJtFOUnhr2txrlz3zdJvsLII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4764699"/>
            <a:ext cx="2844789" cy="2093301"/>
          </a:xfrm>
          <a:prstGeom prst="rect">
            <a:avLst/>
          </a:prstGeom>
          <a:noFill/>
        </p:spPr>
      </p:pic>
      <p:cxnSp>
        <p:nvCxnSpPr>
          <p:cNvPr id="15" name="Curved Connector 14"/>
          <p:cNvCxnSpPr/>
          <p:nvPr/>
        </p:nvCxnSpPr>
        <p:spPr>
          <a:xfrm>
            <a:off x="2571736" y="5786454"/>
            <a:ext cx="1571636" cy="7143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Przypomnij sobie!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878494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71472" y="5286388"/>
            <a:ext cx="8072494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Komedia- gatunek dramatyczny, utwór o pogodnej tematyce i żywej akcji zamkniętej zakończeniem pomyślnym dla głównych bohaterów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Rounded Rectangle 5"/>
          <p:cNvSpPr/>
          <p:nvPr/>
        </p:nvSpPr>
        <p:spPr>
          <a:xfrm>
            <a:off x="5786446" y="1357298"/>
            <a:ext cx="3214710" cy="13573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Komedia </a:t>
            </a:r>
            <a:r>
              <a:rPr lang="pl-PL" sz="1600" b="1" dirty="0" smtClean="0"/>
              <a:t>charakterów – </a:t>
            </a:r>
            <a:br>
              <a:rPr lang="pl-PL" sz="1600" b="1" dirty="0" smtClean="0"/>
            </a:br>
            <a:r>
              <a:rPr lang="pl-PL" sz="1600" dirty="0" smtClean="0"/>
              <a:t>na </a:t>
            </a:r>
            <a:r>
              <a:rPr lang="pl-PL" sz="1600" dirty="0"/>
              <a:t>plan pierwszy przed akcję wysuwają się sylwetki moralne i psychologiczne </a:t>
            </a:r>
            <a:r>
              <a:rPr lang="pl-PL" sz="1600" dirty="0" smtClean="0"/>
              <a:t>bohaterów.</a:t>
            </a:r>
            <a:endParaRPr lang="pl-PL" sz="1600" dirty="0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5857884" y="2928934"/>
            <a:ext cx="1357322" cy="107157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57158" y="3500438"/>
            <a:ext cx="2643206" cy="15001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Komedia intrygi (odmiana sytuacyjnej ) – </a:t>
            </a:r>
            <a:r>
              <a:rPr lang="pl-PL" sz="1400" dirty="0" smtClean="0"/>
              <a:t>siłę napędową </a:t>
            </a:r>
            <a:r>
              <a:rPr lang="pl-PL" sz="1400" dirty="0"/>
              <a:t>stanowią zabiegi jednej z postaci, spiętrzającej omyłki, zaskoczenia, powikłania i </a:t>
            </a:r>
            <a:r>
              <a:rPr lang="pl-PL" sz="1400" dirty="0" smtClean="0"/>
              <a:t>podstępy.</a:t>
            </a:r>
            <a:endParaRPr lang="pl-PL" sz="1400" dirty="0"/>
          </a:p>
        </p:txBody>
      </p:sp>
      <p:cxnSp>
        <p:nvCxnSpPr>
          <p:cNvPr id="11" name="Curved Connector 10"/>
          <p:cNvCxnSpPr/>
          <p:nvPr/>
        </p:nvCxnSpPr>
        <p:spPr>
          <a:xfrm rot="10800000" flipV="1">
            <a:off x="3000364" y="4502158"/>
            <a:ext cx="2071702" cy="28416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58204" cy="101836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Rodzaje </a:t>
            </a:r>
            <a:br>
              <a:rPr lang="pl-PL" b="1" dirty="0" smtClean="0"/>
            </a:br>
            <a:r>
              <a:rPr lang="pl-PL" b="1" dirty="0" smtClean="0"/>
              <a:t>komizmu</a:t>
            </a:r>
            <a:endParaRPr lang="pl-PL" b="1" dirty="0"/>
          </a:p>
        </p:txBody>
      </p:sp>
      <p:sp>
        <p:nvSpPr>
          <p:cNvPr id="4" name="Oval 3"/>
          <p:cNvSpPr/>
          <p:nvPr/>
        </p:nvSpPr>
        <p:spPr>
          <a:xfrm>
            <a:off x="357158" y="1785926"/>
            <a:ext cx="2286016" cy="10715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sytuacyjny</a:t>
            </a:r>
            <a:endParaRPr lang="pl-PL" sz="2000" b="1" dirty="0"/>
          </a:p>
        </p:txBody>
      </p:sp>
      <p:sp>
        <p:nvSpPr>
          <p:cNvPr id="5" name="Oval 4"/>
          <p:cNvSpPr/>
          <p:nvPr/>
        </p:nvSpPr>
        <p:spPr>
          <a:xfrm>
            <a:off x="3500430" y="1785926"/>
            <a:ext cx="2143140" cy="10715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postaci</a:t>
            </a:r>
            <a:endParaRPr lang="pl-PL" sz="2000" b="1" dirty="0"/>
          </a:p>
        </p:txBody>
      </p:sp>
      <p:sp>
        <p:nvSpPr>
          <p:cNvPr id="6" name="Oval 5"/>
          <p:cNvSpPr/>
          <p:nvPr/>
        </p:nvSpPr>
        <p:spPr>
          <a:xfrm>
            <a:off x="6143636" y="1785926"/>
            <a:ext cx="2286016" cy="10715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językowy</a:t>
            </a:r>
            <a:endParaRPr lang="pl-PL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500166" y="1357298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357686" y="16430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86446" y="1357298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7158" y="3071810"/>
            <a:ext cx="8501122" cy="10001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Podaj przykłady tych komizmów </a:t>
            </a:r>
            <a:br>
              <a:rPr lang="pl-PL" sz="3200" dirty="0" smtClean="0"/>
            </a:br>
            <a:r>
              <a:rPr lang="pl-PL" sz="3200" dirty="0" smtClean="0"/>
              <a:t>z „Zemsty”.</a:t>
            </a:r>
            <a:endParaRPr lang="pl-PL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357158" y="4429132"/>
            <a:ext cx="2500330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Czas akcji</a:t>
            </a:r>
            <a:endParaRPr lang="pl-PL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57158" y="5643578"/>
            <a:ext cx="2500330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Miejsce akcji</a:t>
            </a:r>
            <a:endParaRPr lang="pl-PL" sz="2400" dirty="0"/>
          </a:p>
        </p:txBody>
      </p:sp>
      <p:sp>
        <p:nvSpPr>
          <p:cNvPr id="18" name="Left Arrow Callout 17"/>
          <p:cNvSpPr/>
          <p:nvPr/>
        </p:nvSpPr>
        <p:spPr>
          <a:xfrm>
            <a:off x="3214678" y="4286256"/>
            <a:ext cx="5572164" cy="1000132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/>
              <a:t>Akcja dramatu rozgrywa się </a:t>
            </a:r>
            <a:r>
              <a:rPr lang="pl-PL" sz="1600" dirty="0" smtClean="0"/>
              <a:t>po </a:t>
            </a:r>
            <a:r>
              <a:rPr lang="pl-PL" sz="1600" dirty="0"/>
              <a:t>ostatnim rozbiorze Polski, przełom </a:t>
            </a:r>
            <a:r>
              <a:rPr lang="pl-PL" sz="1600" dirty="0" smtClean="0"/>
              <a:t>....................... wieku</a:t>
            </a:r>
            <a:r>
              <a:rPr lang="pl-PL" sz="1600" dirty="0"/>
              <a:t>.</a:t>
            </a:r>
          </a:p>
          <a:p>
            <a:r>
              <a:rPr lang="pl-PL" sz="1600" dirty="0"/>
              <a:t>Obejmuje </a:t>
            </a:r>
            <a:r>
              <a:rPr lang="pl-PL" sz="1600" dirty="0" smtClean="0"/>
              <a:t>.....................</a:t>
            </a:r>
            <a:endParaRPr lang="pl-PL" sz="1600" dirty="0"/>
          </a:p>
        </p:txBody>
      </p:sp>
      <p:sp>
        <p:nvSpPr>
          <p:cNvPr id="19" name="Left Arrow Callout 18"/>
          <p:cNvSpPr/>
          <p:nvPr/>
        </p:nvSpPr>
        <p:spPr>
          <a:xfrm>
            <a:off x="3214678" y="5572140"/>
            <a:ext cx="5572164" cy="928694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Anonimowy </a:t>
            </a:r>
            <a:r>
              <a:rPr lang="pl-PL" dirty="0" smtClean="0"/>
              <a:t>.............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na ziemiach dawnej </a:t>
            </a:r>
            <a:r>
              <a:rPr lang="pl-PL" dirty="0" smtClean="0"/>
              <a:t>..............................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Ułóż wydarzenia w kolejności chronologicznej. </a:t>
            </a:r>
            <a:br>
              <a:rPr lang="pl-PL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pl-PL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 jakiej formie zostały zapisane?</a:t>
            </a:r>
          </a:p>
          <a:p>
            <a:pPr>
              <a:buNone/>
            </a:pPr>
            <a:r>
              <a:rPr lang="pl-PL" sz="2400" b="1" dirty="0" smtClean="0"/>
              <a:t>Naprawianie muru.</a:t>
            </a:r>
          </a:p>
          <a:p>
            <a:pPr>
              <a:buNone/>
            </a:pPr>
            <a:r>
              <a:rPr lang="pl-PL" sz="2400" b="1" dirty="0" smtClean="0"/>
              <a:t>Przybycie Papkina.</a:t>
            </a:r>
          </a:p>
          <a:p>
            <a:pPr>
              <a:buNone/>
            </a:pPr>
            <a:r>
              <a:rPr lang="pl-PL" sz="2400" b="1" dirty="0" smtClean="0"/>
              <a:t>Zemsta Cześnika.</a:t>
            </a:r>
          </a:p>
          <a:p>
            <a:pPr>
              <a:buNone/>
            </a:pPr>
            <a:r>
              <a:rPr lang="pl-PL" sz="2400" b="1" dirty="0" smtClean="0"/>
              <a:t>Strach Papkina przed śmiercią.</a:t>
            </a:r>
          </a:p>
          <a:p>
            <a:pPr>
              <a:buNone/>
            </a:pPr>
            <a:r>
              <a:rPr lang="pl-PL" sz="2400" b="1" dirty="0" smtClean="0"/>
              <a:t>Spotkanie Podstoliny i Wacława.</a:t>
            </a:r>
          </a:p>
          <a:p>
            <a:pPr>
              <a:buNone/>
            </a:pPr>
            <a:r>
              <a:rPr lang="pl-PL" sz="2400" b="1" dirty="0" smtClean="0"/>
              <a:t>Ślubowanie Papkina Klarze.</a:t>
            </a:r>
          </a:p>
          <a:p>
            <a:pPr>
              <a:buNone/>
            </a:pPr>
            <a:r>
              <a:rPr lang="pl-PL" sz="2400" b="1" dirty="0" smtClean="0"/>
              <a:t>Wacław jeńcem Papkina.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Z jakimi postaciami i wydarzeniami kojarzą ci się podane niżej rekwizyty? Wskaż po jednym przykładzie postaci i wydarzenia, które są z nimi związane.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	</a:t>
            </a:r>
            <a:r>
              <a:rPr lang="pl-PL" sz="2400" b="1" dirty="0" smtClean="0"/>
              <a:t>makówka, krokodyl, list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58950" cy="56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571480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„Zemsta” jest </a:t>
            </a:r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komedią intrygi</a:t>
            </a:r>
            <a:r>
              <a:rPr lang="pl-PL" sz="2800" b="1" dirty="0"/>
              <a:t>. Dokończ podane zdania, wpisując odpowiednie imiona bohaterów.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>Cześnik zabiega o rękę</a:t>
            </a:r>
            <a:r>
              <a:rPr lang="pl-PL" sz="2000" b="1" dirty="0" smtClean="0"/>
              <a:t>...................................................................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>Wacław pragnie poślubić</a:t>
            </a:r>
            <a:r>
              <a:rPr lang="pl-PL" sz="2000" b="1" dirty="0" smtClean="0"/>
              <a:t>....................................................................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>Papkin zabiega o względy</a:t>
            </a:r>
            <a:r>
              <a:rPr lang="pl-PL" sz="2000" b="1" dirty="0" smtClean="0"/>
              <a:t>.....................................................................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>Rejent chce ożenić syna z </a:t>
            </a:r>
            <a:r>
              <a:rPr lang="pl-PL" sz="2000" b="1" dirty="0" smtClean="0"/>
              <a:t>.......................................................................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>Podstolina przyjmuje oświadczyny</a:t>
            </a:r>
            <a:r>
              <a:rPr lang="pl-PL" sz="2000" b="1" dirty="0" smtClean="0"/>
              <a:t>........................................................ , </a:t>
            </a:r>
            <a:br>
              <a:rPr lang="pl-PL" sz="2000" b="1" dirty="0" smtClean="0"/>
            </a:br>
            <a:r>
              <a:rPr lang="pl-PL" sz="2000" b="1" dirty="0" smtClean="0"/>
              <a:t> </a:t>
            </a:r>
            <a:r>
              <a:rPr lang="pl-PL" sz="2000" b="1" dirty="0"/>
              <a:t>ale potem gotowa jest wyjść za .................................................</a:t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>Cześnik z zemsty nad Rejentem „zmusza” do ślubu ....................................................... i ................................................</a:t>
            </a:r>
            <a:endParaRPr lang="pl-PL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Kompozycja komedii.</a:t>
            </a:r>
            <a:endParaRPr lang="pl-PL" sz="3200" dirty="0"/>
          </a:p>
        </p:txBody>
      </p:sp>
      <p:sp>
        <p:nvSpPr>
          <p:cNvPr id="8" name="Oval 7"/>
          <p:cNvSpPr/>
          <p:nvPr/>
        </p:nvSpPr>
        <p:spPr>
          <a:xfrm>
            <a:off x="142844" y="4786322"/>
            <a:ext cx="2000232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e</a:t>
            </a:r>
            <a:r>
              <a:rPr lang="pl-PL" dirty="0" smtClean="0"/>
              <a:t>kspozycja</a:t>
            </a:r>
            <a:endParaRPr lang="pl-PL" dirty="0"/>
          </a:p>
        </p:txBody>
      </p:sp>
      <p:sp>
        <p:nvSpPr>
          <p:cNvPr id="9" name="Oval 8"/>
          <p:cNvSpPr/>
          <p:nvPr/>
        </p:nvSpPr>
        <p:spPr>
          <a:xfrm rot="19951448">
            <a:off x="1939553" y="2924352"/>
            <a:ext cx="2214578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r</a:t>
            </a:r>
            <a:r>
              <a:rPr lang="pl-PL" dirty="0" smtClean="0"/>
              <a:t>ozwinięcie akcji</a:t>
            </a:r>
            <a:endParaRPr lang="pl-PL" dirty="0"/>
          </a:p>
        </p:txBody>
      </p:sp>
      <p:sp>
        <p:nvSpPr>
          <p:cNvPr id="10" name="Oval 9"/>
          <p:cNvSpPr/>
          <p:nvPr/>
        </p:nvSpPr>
        <p:spPr>
          <a:xfrm>
            <a:off x="4643438" y="1357298"/>
            <a:ext cx="2286016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p</a:t>
            </a:r>
            <a:r>
              <a:rPr lang="pl-PL" dirty="0" smtClean="0"/>
              <a:t>unkt kulminacyjny</a:t>
            </a:r>
            <a:endParaRPr lang="pl-PL" dirty="0"/>
          </a:p>
        </p:txBody>
      </p:sp>
      <p:sp>
        <p:nvSpPr>
          <p:cNvPr id="11" name="Oval 10"/>
          <p:cNvSpPr/>
          <p:nvPr/>
        </p:nvSpPr>
        <p:spPr>
          <a:xfrm>
            <a:off x="6858016" y="3714752"/>
            <a:ext cx="2285984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Rozwiązanie akcji</a:t>
            </a:r>
            <a:endParaRPr lang="pl-PL" dirty="0"/>
          </a:p>
        </p:txBody>
      </p:sp>
      <p:cxnSp>
        <p:nvCxnSpPr>
          <p:cNvPr id="14" name="Straight Arrow Connector 13"/>
          <p:cNvCxnSpPr>
            <a:stCxn id="8" idx="0"/>
          </p:cNvCxnSpPr>
          <p:nvPr/>
        </p:nvCxnSpPr>
        <p:spPr>
          <a:xfrm rot="5400000" flipH="1" flipV="1">
            <a:off x="1250125" y="3821901"/>
            <a:ext cx="857256" cy="1071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3"/>
          </p:cNvCxnSpPr>
          <p:nvPr/>
        </p:nvCxnSpPr>
        <p:spPr>
          <a:xfrm flipV="1">
            <a:off x="3857620" y="2137787"/>
            <a:ext cx="1120598" cy="719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6429388" y="2357430"/>
            <a:ext cx="1714512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Horizontal Scroll 18"/>
          <p:cNvSpPr/>
          <p:nvPr/>
        </p:nvSpPr>
        <p:spPr>
          <a:xfrm>
            <a:off x="2214546" y="4643446"/>
            <a:ext cx="3500462" cy="221455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l-PL" sz="1200" dirty="0" smtClean="0"/>
          </a:p>
          <a:p>
            <a:r>
              <a:rPr lang="pl-PL" sz="1200" dirty="0" smtClean="0"/>
              <a:t>Przedstawienie </a:t>
            </a:r>
            <a:r>
              <a:rPr lang="pl-PL" sz="1200" dirty="0"/>
              <a:t>bohaterów utworu, zarysowanie głównego wątku.</a:t>
            </a:r>
          </a:p>
          <a:p>
            <a:r>
              <a:rPr lang="pl-PL" sz="1200" dirty="0"/>
              <a:t>- Dowiadujemy się, że Cześnik chce poślubić Klarę lub Podstolinę dla majątku.</a:t>
            </a:r>
          </a:p>
          <a:p>
            <a:r>
              <a:rPr lang="pl-PL" sz="1200" dirty="0"/>
              <a:t>-Poznajemy powód kłótni.</a:t>
            </a:r>
          </a:p>
          <a:p>
            <a:r>
              <a:rPr lang="pl-PL" sz="1200" dirty="0"/>
              <a:t>-Jesteśmy świadkami "bitwy o mur".</a:t>
            </a:r>
          </a:p>
          <a:p>
            <a:pPr algn="ctr"/>
            <a:endParaRPr lang="pl-PL" dirty="0"/>
          </a:p>
        </p:txBody>
      </p:sp>
      <p:sp>
        <p:nvSpPr>
          <p:cNvPr id="20" name="Horizontal Scroll 19"/>
          <p:cNvSpPr/>
          <p:nvPr/>
        </p:nvSpPr>
        <p:spPr>
          <a:xfrm>
            <a:off x="357158" y="928670"/>
            <a:ext cx="3429024" cy="192882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Nagłe i niespodziewane wydarzenia.</a:t>
            </a:r>
          </a:p>
          <a:p>
            <a:pPr algn="ctr"/>
            <a:r>
              <a:rPr lang="pl-PL" sz="1600" dirty="0"/>
              <a:t>- Rozpoznanie przez Podstolinę Wacława.</a:t>
            </a:r>
          </a:p>
          <a:p>
            <a:pPr algn="ctr"/>
            <a:r>
              <a:rPr lang="pl-PL" sz="1600" dirty="0"/>
              <a:t>-Zerwanie zaręczyn z Cześnikiem.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4143372" y="2500306"/>
            <a:ext cx="3429024" cy="157163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600" dirty="0" smtClean="0"/>
          </a:p>
          <a:p>
            <a:pPr algn="ctr"/>
            <a:r>
              <a:rPr lang="pl-PL" sz="1600" dirty="0" smtClean="0"/>
              <a:t>Moment </a:t>
            </a:r>
            <a:r>
              <a:rPr lang="pl-PL" sz="1600" dirty="0"/>
              <a:t>najwyższego napięcia emocjonalnego.</a:t>
            </a:r>
          </a:p>
          <a:p>
            <a:pPr algn="ctr"/>
            <a:r>
              <a:rPr lang="pl-PL" sz="1600" dirty="0"/>
              <a:t>Spotkanie dwóch wrogów Rejenta i Cześnika.</a:t>
            </a:r>
          </a:p>
          <a:p>
            <a:pPr algn="ctr"/>
            <a:endParaRPr lang="pl-PL" dirty="0"/>
          </a:p>
        </p:txBody>
      </p:sp>
      <p:sp>
        <p:nvSpPr>
          <p:cNvPr id="22" name="Horizontal Scroll 21"/>
          <p:cNvSpPr/>
          <p:nvPr/>
        </p:nvSpPr>
        <p:spPr>
          <a:xfrm>
            <a:off x="6000760" y="4714884"/>
            <a:ext cx="3000396" cy="214311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/>
              <a:t>Zakończenie losów bohaterów.</a:t>
            </a:r>
          </a:p>
          <a:p>
            <a:r>
              <a:rPr lang="pl-PL" sz="1600" dirty="0"/>
              <a:t>- W "Zemście" szczęśliwe zakończenie, ślub Klary i Wacława, zgoda sąsiadów.</a:t>
            </a:r>
          </a:p>
        </p:txBody>
      </p:sp>
      <p:cxnSp>
        <p:nvCxnSpPr>
          <p:cNvPr id="29" name="Curved Connector 28"/>
          <p:cNvCxnSpPr/>
          <p:nvPr/>
        </p:nvCxnSpPr>
        <p:spPr>
          <a:xfrm rot="16200000" flipH="1">
            <a:off x="5322099" y="2393149"/>
            <a:ext cx="642942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>
            <a:off x="7072330" y="4500570"/>
            <a:ext cx="714380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 flipH="1" flipV="1">
            <a:off x="2285984" y="2714620"/>
            <a:ext cx="785818" cy="3571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>
            <a:off x="857224" y="5500702"/>
            <a:ext cx="1500198" cy="7143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166</TotalTime>
  <Words>299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„Zemsta” Aleksandra FREDRY</vt:lpstr>
      <vt:lpstr>Slide 2</vt:lpstr>
      <vt:lpstr>Slide 3</vt:lpstr>
      <vt:lpstr>Przypomnij sobie!</vt:lpstr>
      <vt:lpstr>Rodzaje  komizmu</vt:lpstr>
      <vt:lpstr>Slide 6</vt:lpstr>
      <vt:lpstr>Slide 7</vt:lpstr>
      <vt:lpstr>Slide 8</vt:lpstr>
      <vt:lpstr>Kompozycja komedii.</vt:lpstr>
      <vt:lpstr>„Jeden ogień, drugi woda...”</vt:lpstr>
      <vt:lpstr>Slide 11</vt:lpstr>
      <vt:lpstr>W prezentacji wykorzystałam zasoby: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„Zemsta” Aleksandra FREDRY</dc:title>
  <dc:creator>Admin</dc:creator>
  <cp:lastModifiedBy>Admin</cp:lastModifiedBy>
  <cp:revision>32</cp:revision>
  <dcterms:created xsi:type="dcterms:W3CDTF">2020-05-17T19:20:23Z</dcterms:created>
  <dcterms:modified xsi:type="dcterms:W3CDTF">2020-11-19T12:11:58Z</dcterms:modified>
</cp:coreProperties>
</file>